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6" r:id="rId2"/>
    <p:sldId id="317" r:id="rId3"/>
    <p:sldId id="319" r:id="rId4"/>
    <p:sldId id="308" r:id="rId5"/>
    <p:sldId id="307" r:id="rId6"/>
    <p:sldId id="335" r:id="rId7"/>
    <p:sldId id="336" r:id="rId8"/>
    <p:sldId id="337" r:id="rId9"/>
    <p:sldId id="334" r:id="rId10"/>
    <p:sldId id="333" r:id="rId11"/>
    <p:sldId id="305" r:id="rId1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57163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09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51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2.gif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bcc.ntc.i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529705"/>
            <a:ext cx="4104456" cy="641790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1373" y="4389247"/>
            <a:ext cx="656227" cy="69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6C20B6B-DFA2-4B0F-9B52-C54EE10A1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4" y="1"/>
            <a:ext cx="9182520" cy="293178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9612455-A283-43AB-A5B5-D883E5354B4D}"/>
              </a:ext>
            </a:extLst>
          </p:cNvPr>
          <p:cNvSpPr/>
          <p:nvPr/>
        </p:nvSpPr>
        <p:spPr>
          <a:xfrm>
            <a:off x="1259632" y="3291830"/>
            <a:ext cx="64686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111</a:t>
            </a:r>
            <a:r>
              <a:rPr lang="zh-TW" alt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學年度第一學期家長會</a:t>
            </a:r>
            <a:endParaRPr lang="en-US" altLang="zh-TW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zh-TW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AFF6F8-4F10-4E1C-836F-AC0B53614346}"/>
              </a:ext>
            </a:extLst>
          </p:cNvPr>
          <p:cNvSpPr txBox="1"/>
          <p:nvPr/>
        </p:nvSpPr>
        <p:spPr>
          <a:xfrm>
            <a:off x="2145805" y="4132378"/>
            <a:ext cx="485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報告人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彭雪峰 校長        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2022.09.30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EAC26-9DC7-4CB5-8D4B-0D8DE7B4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62" y="919714"/>
            <a:ext cx="8229600" cy="349548"/>
          </a:xfrm>
        </p:spPr>
        <p:txBody>
          <a:bodyPr/>
          <a:lstStyle/>
          <a:p>
            <a:r>
              <a:rPr lang="zh-TW" altLang="en-US" sz="2400" b="1" dirty="0">
                <a:solidFill>
                  <a:srgbClr val="7030A0"/>
                </a:solidFill>
                <a:sym typeface="微软雅黑" pitchFamily="34" charset="-122"/>
              </a:rPr>
              <a:t>學生快樂學習  教師有效教學 行政安心辦學 家長熱心助學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4DE2B5-DDFE-4E72-9B41-369C9124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58" y="1455520"/>
            <a:ext cx="5011445" cy="332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C9AB667-AB07-4E42-A5AE-88EE3938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49" y="2002337"/>
            <a:ext cx="3137187" cy="19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5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769792" y="2314574"/>
            <a:ext cx="5952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b="1" spc="-150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Bradley Hand ITC" panose="03070402050302030203" pitchFamily="66" charset="0"/>
                <a:ea typeface="方正卡通简体" pitchFamily="65" charset="-122"/>
              </a:rPr>
              <a:t>Thanks for your listening</a:t>
            </a:r>
            <a:endParaRPr lang="zh-CN" altLang="en-US" sz="4400" b="1" spc="-150" dirty="0">
              <a:ln w="9525">
                <a:noFill/>
              </a:ln>
              <a:solidFill>
                <a:schemeClr val="accent3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Bradley Hand ITC" panose="03070402050302030203" pitchFamily="66" charset="0"/>
              <a:ea typeface="方正卡通简体" pitchFamily="65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601958" y="1938619"/>
            <a:ext cx="6077696" cy="151216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角星 18"/>
          <p:cNvSpPr/>
          <p:nvPr/>
        </p:nvSpPr>
        <p:spPr>
          <a:xfrm rot="19903756">
            <a:off x="653697" y="2835078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五角星 22"/>
          <p:cNvSpPr/>
          <p:nvPr/>
        </p:nvSpPr>
        <p:spPr>
          <a:xfrm rot="21380687">
            <a:off x="913737" y="4004709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19938392">
            <a:off x="2003376" y="4219797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19938392">
            <a:off x="1731101" y="358533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五角星 37"/>
          <p:cNvSpPr/>
          <p:nvPr/>
        </p:nvSpPr>
        <p:spPr>
          <a:xfrm rot="19967404">
            <a:off x="7226638" y="3315717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五角星 38"/>
          <p:cNvSpPr/>
          <p:nvPr/>
        </p:nvSpPr>
        <p:spPr>
          <a:xfrm>
            <a:off x="6343247" y="3703555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五角星 39"/>
          <p:cNvSpPr/>
          <p:nvPr/>
        </p:nvSpPr>
        <p:spPr>
          <a:xfrm>
            <a:off x="8122729" y="3700634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五角星 40"/>
          <p:cNvSpPr/>
          <p:nvPr/>
        </p:nvSpPr>
        <p:spPr>
          <a:xfrm>
            <a:off x="8636173" y="3943977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19922997">
            <a:off x="8316952" y="3318529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90038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3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325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325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4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00" y="4436487"/>
            <a:ext cx="4680520" cy="731866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1373" y="4389247"/>
            <a:ext cx="656227" cy="69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CBADE3F-A5EF-4B16-A093-7DE246B43DB2}"/>
              </a:ext>
            </a:extLst>
          </p:cNvPr>
          <p:cNvSpPr/>
          <p:nvPr/>
        </p:nvSpPr>
        <p:spPr>
          <a:xfrm>
            <a:off x="3638962" y="594351"/>
            <a:ext cx="2582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CC0099"/>
                </a:solidFill>
                <a:latin typeface="Arial Black" panose="020B0A04020102020204" pitchFamily="34" charset="0"/>
                <a:ea typeface="標楷體" panose="03000509000000000000" pitchFamily="65" charset="-120"/>
              </a:rPr>
              <a:t>辦學理念</a:t>
            </a:r>
            <a:r>
              <a:rPr kumimoji="1" lang="en-US" altLang="zh-TW" sz="3600" b="1" dirty="0">
                <a:solidFill>
                  <a:srgbClr val="CC0099"/>
                </a:solidFill>
                <a:latin typeface="Arial Black" panose="020B0A04020102020204" pitchFamily="34" charset="0"/>
                <a:ea typeface="標楷體" panose="03000509000000000000" pitchFamily="65" charset="-120"/>
              </a:rPr>
              <a:t> </a:t>
            </a:r>
            <a:endParaRPr kumimoji="1" lang="zh-TW" altLang="en-US" sz="3600" b="1" dirty="0">
              <a:solidFill>
                <a:srgbClr val="CC0099"/>
              </a:solidFill>
              <a:latin typeface="Arial Black" panose="020B0A040201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58D1527-0EE9-4CF6-AD1C-4D1CFAFED543}"/>
              </a:ext>
            </a:extLst>
          </p:cNvPr>
          <p:cNvSpPr txBox="1">
            <a:spLocks noChangeArrowheads="1"/>
          </p:cNvSpPr>
          <p:nvPr/>
        </p:nvSpPr>
        <p:spPr>
          <a:xfrm>
            <a:off x="2147254" y="1360100"/>
            <a:ext cx="5289412" cy="1966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TW" altLang="zh-TW" sz="36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提供每個人「無限可能的機會」</a:t>
            </a:r>
            <a:r>
              <a:rPr lang="zh-TW" altLang="en-US" sz="36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每個人都成功</a:t>
            </a:r>
            <a:r>
              <a:rPr lang="zh-TW" altLang="en-US" sz="36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36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success for all)</a:t>
            </a:r>
            <a:r>
              <a:rPr lang="zh-TW" altLang="en-US" sz="36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營造全贏學校</a:t>
            </a:r>
            <a:r>
              <a:rPr lang="en-US" altLang="zh-TW" sz="36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pic>
        <p:nvPicPr>
          <p:cNvPr id="15" name="物件 3">
            <a:extLst>
              <a:ext uri="{FF2B5EF4-FFF2-40B4-BE49-F238E27FC236}">
                <a16:creationId xmlns:a16="http://schemas.microsoft.com/office/drawing/2014/main" id="{DD2E40EB-A0BD-4F8F-BDE6-94013D3E6C5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9" t="-185" b="-276"/>
          <a:stretch>
            <a:fillRect/>
          </a:stretch>
        </p:blipFill>
        <p:spPr bwMode="auto">
          <a:xfrm>
            <a:off x="3142746" y="3109700"/>
            <a:ext cx="3298428" cy="129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4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00" y="4436487"/>
            <a:ext cx="4680520" cy="731866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1373" y="4389247"/>
            <a:ext cx="656227" cy="69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015F326-F350-435A-A584-7DD404D1F1A1}"/>
              </a:ext>
            </a:extLst>
          </p:cNvPr>
          <p:cNvSpPr/>
          <p:nvPr/>
        </p:nvSpPr>
        <p:spPr>
          <a:xfrm>
            <a:off x="3779912" y="771550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/>
              <a:t>暖暖的經營目標</a:t>
            </a:r>
            <a:endParaRPr lang="zh-TW" altLang="en-US" sz="24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147A05A-68EB-4C9A-BF2F-FE0F9DC45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667197"/>
            <a:ext cx="379016" cy="56601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A78DB5E-23D7-405F-A98B-291E96C72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3715" y="663567"/>
            <a:ext cx="379017" cy="569648"/>
          </a:xfrm>
          <a:prstGeom prst="rect">
            <a:avLst/>
          </a:prstGeom>
        </p:spPr>
      </p:pic>
      <p:pic>
        <p:nvPicPr>
          <p:cNvPr id="18" name="Picture 10" descr="綠動星">
            <a:extLst>
              <a:ext uri="{FF2B5EF4-FFF2-40B4-BE49-F238E27FC236}">
                <a16:creationId xmlns:a16="http://schemas.microsoft.com/office/drawing/2014/main" id="{442634FA-B25F-45A8-8FD9-80192B2B0C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1333914"/>
            <a:ext cx="3810000" cy="179387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35E52D90-85F9-465A-B759-85F4E13703EA}"/>
              </a:ext>
            </a:extLst>
          </p:cNvPr>
          <p:cNvSpPr txBox="1">
            <a:spLocks noChangeArrowheads="1"/>
          </p:cNvSpPr>
          <p:nvPr/>
        </p:nvSpPr>
        <p:spPr>
          <a:xfrm>
            <a:off x="1242397" y="1779662"/>
            <a:ext cx="7099126" cy="28576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能力化的學習成果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重視學生基本能力。</a:t>
            </a:r>
          </a:p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多元化的學習活動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提升孩子自我價值與自信。</a:t>
            </a:r>
          </a:p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積極性的學習哲學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落實做中學的實踐觀。</a:t>
            </a:r>
          </a:p>
          <a:p>
            <a:pPr marL="1066800" lvl="1" indent="-609600"/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國際化的學習視野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以「雙語」及「閱讀」培養學生   </a:t>
            </a:r>
          </a:p>
          <a:p>
            <a:pPr marL="1066800" lvl="1" indent="-609600">
              <a:buFont typeface="Arial" pitchFamily="34" charset="0"/>
              <a:buNone/>
            </a:pP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國際觀。</a:t>
            </a:r>
          </a:p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專業化的課程教學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發揮教學專長，造就學生。</a:t>
            </a:r>
          </a:p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優質化的團隊效能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構築一個溫馨優質的學習環境。</a:t>
            </a:r>
          </a:p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品牌化的學校特色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凝聚師生的認同與尊嚴。</a:t>
            </a:r>
          </a:p>
          <a:p>
            <a:pPr marL="1066800" lvl="1" indent="-609600">
              <a:lnSpc>
                <a:spcPct val="90000"/>
              </a:lnSpc>
            </a:pPr>
            <a:r>
              <a:rPr lang="zh-TW" altLang="en-US" sz="24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家庭化的學校氛圍</a:t>
            </a:r>
            <a:r>
              <a:rPr lang="zh-TW" altLang="en-US" sz="24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從尊重出發，成為一個充滿愛與</a:t>
            </a:r>
          </a:p>
          <a:p>
            <a:pPr marL="1066800" lvl="1" indent="-609600">
              <a:lnSpc>
                <a:spcPct val="90000"/>
              </a:lnSpc>
              <a:buFont typeface="Arial" pitchFamily="34" charset="0"/>
              <a:buNone/>
            </a:pP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關懷的家庭。</a:t>
            </a:r>
            <a:endParaRPr lang="en-US" altLang="zh-TW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78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7F9E57-5617-495F-B130-B9C213C9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CB5C334-6423-481D-985F-CE5219811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848" y="627534"/>
            <a:ext cx="4525433" cy="3394075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FF24D1-BC4E-4C67-B54D-C6CFED14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9DABBD-92CC-47B8-8E84-0082E0801D22}"/>
              </a:ext>
            </a:extLst>
          </p:cNvPr>
          <p:cNvSpPr/>
          <p:nvPr/>
        </p:nvSpPr>
        <p:spPr>
          <a:xfrm>
            <a:off x="3755580" y="346481"/>
            <a:ext cx="34203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特色亮點</a:t>
            </a:r>
            <a:endParaRPr lang="zh-TW" alt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DA567A-E2D5-4512-9E77-2831D5F800B8}"/>
              </a:ext>
            </a:extLst>
          </p:cNvPr>
          <p:cNvSpPr/>
          <p:nvPr/>
        </p:nvSpPr>
        <p:spPr>
          <a:xfrm>
            <a:off x="1669072" y="1083342"/>
            <a:ext cx="717375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altLang="zh-TW" sz="5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※</a:t>
            </a:r>
            <a:r>
              <a:rPr lang="zh-TW" alt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雙語教學</a:t>
            </a:r>
            <a:endParaRPr lang="en-US" altLang="zh-TW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altLang="zh-TW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※</a:t>
            </a:r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自我領導力</a:t>
            </a:r>
            <a:r>
              <a:rPr lang="zh-TW" alt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持續推行</a:t>
            </a:r>
            <a:endParaRPr lang="en-US" altLang="zh-TW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※</a:t>
            </a:r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多元社團活動</a:t>
            </a:r>
            <a:endParaRPr lang="zh-TW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43DA24E-7113-4B84-9582-B3F2765E7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23878"/>
            <a:ext cx="1759256" cy="1318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2689522-6299-4ECE-9658-EF031658E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34809" y="3686429"/>
            <a:ext cx="1401973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E3119EA-5A18-4BB5-8569-8A4263A31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3795886"/>
            <a:ext cx="1752339" cy="1167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C21CB73-7E5C-4B4E-AD55-55C41628B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296180"/>
            <a:ext cx="767398" cy="74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CB6F94E-E98E-4239-8446-B0BC8FA2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795886"/>
            <a:ext cx="1604797" cy="1203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C400ED4-DDC3-406E-AE08-9FEB2767F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3651870"/>
            <a:ext cx="1844824" cy="1383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3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110"/>
            <a:ext cx="9144000" cy="5143500"/>
          </a:xfrm>
          <a:prstGeom prst="rect">
            <a:avLst/>
          </a:prstGeom>
          <a:noFill/>
        </p:spPr>
      </p:pic>
      <p:graphicFrame>
        <p:nvGraphicFramePr>
          <p:cNvPr id="14" name="內容版面配置區 3">
            <a:extLst>
              <a:ext uri="{FF2B5EF4-FFF2-40B4-BE49-F238E27FC236}">
                <a16:creationId xmlns:a16="http://schemas.microsoft.com/office/drawing/2014/main" id="{6CBA9CDA-6CB9-4FAD-8147-63BDA67BB2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91894"/>
              </p:ext>
            </p:extLst>
          </p:nvPr>
        </p:nvGraphicFramePr>
        <p:xfrm>
          <a:off x="1763688" y="843558"/>
          <a:ext cx="6556639" cy="4129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2081">
                  <a:extLst>
                    <a:ext uri="{9D8B030D-6E8A-4147-A177-3AD203B41FA5}">
                      <a16:colId xmlns:a16="http://schemas.microsoft.com/office/drawing/2014/main" val="1834397926"/>
                    </a:ext>
                  </a:extLst>
                </a:gridCol>
                <a:gridCol w="1142710">
                  <a:extLst>
                    <a:ext uri="{9D8B030D-6E8A-4147-A177-3AD203B41FA5}">
                      <a16:colId xmlns:a16="http://schemas.microsoft.com/office/drawing/2014/main" val="2827642136"/>
                    </a:ext>
                  </a:extLst>
                </a:gridCol>
                <a:gridCol w="934670">
                  <a:extLst>
                    <a:ext uri="{9D8B030D-6E8A-4147-A177-3AD203B41FA5}">
                      <a16:colId xmlns:a16="http://schemas.microsoft.com/office/drawing/2014/main" val="712375494"/>
                    </a:ext>
                  </a:extLst>
                </a:gridCol>
                <a:gridCol w="1346666">
                  <a:extLst>
                    <a:ext uri="{9D8B030D-6E8A-4147-A177-3AD203B41FA5}">
                      <a16:colId xmlns:a16="http://schemas.microsoft.com/office/drawing/2014/main" val="2832400338"/>
                    </a:ext>
                  </a:extLst>
                </a:gridCol>
                <a:gridCol w="1730512">
                  <a:extLst>
                    <a:ext uri="{9D8B030D-6E8A-4147-A177-3AD203B41FA5}">
                      <a16:colId xmlns:a16="http://schemas.microsoft.com/office/drawing/2014/main" val="2455356475"/>
                    </a:ext>
                  </a:extLst>
                </a:gridCol>
              </a:tblGrid>
              <a:tr h="248277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100" kern="100" dirty="0">
                          <a:effectLst/>
                        </a:rPr>
                        <a:t>社團名稱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100" kern="100">
                          <a:effectLst/>
                        </a:rPr>
                        <a:t>上課時間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100" kern="100">
                          <a:effectLst/>
                        </a:rPr>
                        <a:t>對象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100" kern="100">
                          <a:effectLst/>
                        </a:rPr>
                        <a:t>人數上限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100" kern="100">
                          <a:effectLst/>
                        </a:rPr>
                        <a:t>學習內容概述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/>
                </a:tc>
                <a:extLst>
                  <a:ext uri="{0D108BD9-81ED-4DB2-BD59-A6C34878D82A}">
                    <a16:rowId xmlns:a16="http://schemas.microsoft.com/office/drawing/2014/main" val="1259525108"/>
                  </a:ext>
                </a:extLst>
              </a:tr>
              <a:tr h="622792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高爾夫球</a:t>
                      </a:r>
                    </a:p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altLang="zh-TW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每兩週上課乙次</a:t>
                      </a:r>
                      <a:r>
                        <a:rPr lang="en-US" altLang="zh-TW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3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3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6</a:t>
                      </a:r>
                      <a:r>
                        <a:rPr lang="zh-TW" sz="1200" kern="100" dirty="0">
                          <a:effectLst/>
                        </a:rPr>
                        <a:t>年級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10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sz="1200" kern="100">
                          <a:effectLst/>
                        </a:rPr>
                        <a:t>高爾夫球基礎動作入門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25664"/>
                  </a:ext>
                </a:extLst>
              </a:tr>
              <a:tr h="623055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羽球</a:t>
                      </a: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3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3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6</a:t>
                      </a:r>
                      <a:r>
                        <a:rPr lang="zh-TW" sz="1200" kern="100" dirty="0">
                          <a:effectLst/>
                        </a:rPr>
                        <a:t>年級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16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羽球的握拍、發球及入門技術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904215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舞蹈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3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6</a:t>
                      </a:r>
                      <a:r>
                        <a:rPr lang="zh-TW" sz="1200" kern="100" dirty="0">
                          <a:effectLst/>
                        </a:rPr>
                        <a:t>年級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20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</a:p>
                    <a:p>
                      <a:pPr marL="24130" algn="ctr">
                        <a:lnSpc>
                          <a:spcPts val="1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原社團學生優先錄取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律動、基礎舞蹈動作學習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925647"/>
                  </a:ext>
                </a:extLst>
              </a:tr>
              <a:tr h="522115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視覺藝術</a:t>
                      </a:r>
                    </a:p>
                    <a:p>
                      <a:pPr>
                        <a:lnSpc>
                          <a:spcPts val="2500"/>
                        </a:lnSpc>
                      </a:pPr>
                      <a:r>
                        <a:rPr lang="zh-TW" altLang="en-US" sz="1200" kern="100" dirty="0">
                          <a:effectLst/>
                        </a:rPr>
                        <a:t>     </a:t>
                      </a:r>
                      <a:r>
                        <a:rPr lang="en-US" altLang="zh-TW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每兩週上課乙次</a:t>
                      </a:r>
                      <a:r>
                        <a:rPr lang="en-US" altLang="zh-TW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：</a:t>
                      </a:r>
                      <a:r>
                        <a:rPr lang="en-US" sz="1200" kern="100">
                          <a:effectLst/>
                        </a:rPr>
                        <a:t>00</a:t>
                      </a:r>
                      <a:r>
                        <a:rPr lang="zh-TW" sz="1200" kern="100">
                          <a:effectLst/>
                        </a:rPr>
                        <a:t>～</a:t>
                      </a:r>
                      <a:r>
                        <a:rPr lang="en-US" sz="1200" kern="100">
                          <a:effectLst/>
                        </a:rPr>
                        <a:t>3</a:t>
                      </a:r>
                      <a:r>
                        <a:rPr lang="zh-TW" sz="1200" kern="100">
                          <a:effectLst/>
                        </a:rPr>
                        <a:t>：</a:t>
                      </a:r>
                      <a:r>
                        <a:rPr lang="en-US" sz="1200" kern="100">
                          <a:effectLst/>
                        </a:rPr>
                        <a:t>00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2</a:t>
                      </a:r>
                      <a:r>
                        <a:rPr lang="zh-TW" sz="1200" kern="100" dirty="0">
                          <a:effectLst/>
                        </a:rPr>
                        <a:t>年級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10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基礎美術技能與多元媒材創作</a:t>
                      </a:r>
                      <a:r>
                        <a:rPr lang="en-US" altLang="zh-TW" sz="1200" kern="100" dirty="0">
                          <a:effectLst/>
                        </a:rPr>
                        <a:t>(</a:t>
                      </a:r>
                      <a:r>
                        <a:rPr lang="zh-TW" altLang="en-US" sz="1200" kern="100" dirty="0">
                          <a:effectLst/>
                        </a:rPr>
                        <a:t>劉鳳珠老師</a:t>
                      </a:r>
                      <a:r>
                        <a:rPr lang="en-US" altLang="zh-TW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901956"/>
                  </a:ext>
                </a:extLst>
              </a:tr>
              <a:tr h="414813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烏克麗麗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3</a:t>
                      </a:r>
                      <a:r>
                        <a:rPr lang="zh-TW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00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TW" sz="1200" kern="100" dirty="0">
                          <a:effectLst/>
                        </a:rPr>
                        <a:t>～</a:t>
                      </a:r>
                      <a:r>
                        <a:rPr lang="en-US" sz="1200" kern="100" dirty="0">
                          <a:effectLst/>
                        </a:rPr>
                        <a:t>6</a:t>
                      </a:r>
                      <a:r>
                        <a:rPr lang="zh-TW" sz="1200" kern="100" dirty="0">
                          <a:effectLst/>
                        </a:rPr>
                        <a:t>年級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altLang="zh-TW" sz="1200" kern="100" dirty="0">
                          <a:effectLst/>
                        </a:rPr>
                        <a:t>15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en-US" altLang="zh-TW" sz="1200" kern="100" dirty="0">
                        <a:effectLst/>
                      </a:endParaRPr>
                    </a:p>
                    <a:p>
                      <a:pPr marL="2413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>
                          <a:effectLst/>
                        </a:rPr>
                        <a:t>(</a:t>
                      </a:r>
                      <a:r>
                        <a:rPr lang="zh-TW" altLang="zh-TW" sz="1200" kern="100" dirty="0">
                          <a:effectLst/>
                        </a:rPr>
                        <a:t>原社團學生優先錄取</a:t>
                      </a:r>
                      <a:r>
                        <a:rPr lang="en-US" altLang="zh-TW" sz="1200" kern="100" dirty="0">
                          <a:effectLst/>
                        </a:rPr>
                        <a:t>)</a:t>
                      </a:r>
                      <a:endParaRPr lang="zh-TW" altLang="zh-TW" sz="12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2053" marR="5205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基礎撥弦彈奏</a:t>
                      </a:r>
                      <a:endParaRPr lang="en-US" altLang="zh-TW" sz="1200" kern="100" dirty="0">
                        <a:effectLst/>
                      </a:endParaRPr>
                    </a:p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altLang="en-US" sz="12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名曲彈唱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022915"/>
                  </a:ext>
                </a:extLst>
              </a:tr>
              <a:tr h="414769"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雷雕</a:t>
                      </a:r>
                      <a:r>
                        <a:rPr lang="zh-TW" altLang="en-US" sz="1200" kern="100" dirty="0">
                          <a:effectLst/>
                        </a:rPr>
                        <a:t>創客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：</a:t>
                      </a:r>
                      <a:r>
                        <a:rPr lang="en-US" sz="1200" kern="100">
                          <a:effectLst/>
                        </a:rPr>
                        <a:t>00</a:t>
                      </a:r>
                      <a:r>
                        <a:rPr lang="zh-TW" sz="1200" kern="100">
                          <a:effectLst/>
                        </a:rPr>
                        <a:t>～</a:t>
                      </a:r>
                      <a:r>
                        <a:rPr lang="en-US" sz="1200" kern="100">
                          <a:effectLst/>
                        </a:rPr>
                        <a:t>3</a:t>
                      </a:r>
                      <a:r>
                        <a:rPr lang="zh-TW" sz="1200" kern="100">
                          <a:effectLst/>
                        </a:rPr>
                        <a:t>：</a:t>
                      </a:r>
                      <a:r>
                        <a:rPr lang="en-US" sz="1200" kern="100">
                          <a:effectLst/>
                        </a:rPr>
                        <a:t>00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r>
                        <a:rPr lang="zh-TW" sz="1200" kern="100">
                          <a:effectLst/>
                        </a:rPr>
                        <a:t>～</a:t>
                      </a:r>
                      <a:r>
                        <a:rPr lang="en-US" sz="1200" kern="100">
                          <a:effectLst/>
                        </a:rPr>
                        <a:t>6</a:t>
                      </a:r>
                      <a:r>
                        <a:rPr lang="zh-TW" sz="1200" kern="100">
                          <a:effectLst/>
                        </a:rPr>
                        <a:t>年級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500"/>
                        </a:lnSpc>
                      </a:pPr>
                      <a:r>
                        <a:rPr lang="en-US" sz="1200" kern="100" dirty="0">
                          <a:effectLst/>
                        </a:rPr>
                        <a:t>15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2500"/>
                        </a:lnSpc>
                      </a:pPr>
                      <a:r>
                        <a:rPr lang="zh-TW" sz="1200" kern="100" dirty="0">
                          <a:effectLst/>
                        </a:rPr>
                        <a:t>繪圖軟體教學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2053" marR="52053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12389"/>
                  </a:ext>
                </a:extLst>
              </a:tr>
            </a:tbl>
          </a:graphicData>
        </a:graphic>
      </p:graphicFrame>
      <p:sp>
        <p:nvSpPr>
          <p:cNvPr id="16" name="標題 1">
            <a:extLst>
              <a:ext uri="{FF2B5EF4-FFF2-40B4-BE49-F238E27FC236}">
                <a16:creationId xmlns:a16="http://schemas.microsoft.com/office/drawing/2014/main" id="{D1E4F6E0-A291-4260-9E05-E192DD8DFA16}"/>
              </a:ext>
            </a:extLst>
          </p:cNvPr>
          <p:cNvSpPr txBox="1">
            <a:spLocks/>
          </p:cNvSpPr>
          <p:nvPr/>
        </p:nvSpPr>
        <p:spPr>
          <a:xfrm>
            <a:off x="323528" y="195486"/>
            <a:ext cx="9291215" cy="10492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accent3"/>
                </a:solidFill>
              </a:rPr>
              <a:t>週三下午社團規劃</a:t>
            </a:r>
          </a:p>
        </p:txBody>
      </p:sp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FD83E66-D600-440F-940E-3456C9FA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矩形 69">
            <a:extLst>
              <a:ext uri="{FF2B5EF4-FFF2-40B4-BE49-F238E27FC236}">
                <a16:creationId xmlns:a16="http://schemas.microsoft.com/office/drawing/2014/main" id="{B4FCB536-7DF8-418C-9A43-8FD804D7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779662"/>
            <a:ext cx="798932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我們的榮耀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:</a:t>
            </a: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一、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基優盃海上吸塵器競賽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二、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基隆市國中小科學展覽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優等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三、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語文競賽閩語朗讀社會組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特優第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3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四、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2021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基隆市國中小科學展覽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佳作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五、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2021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基隆市英語演說即席圖說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優選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六、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2021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  <a:hlinkClick r:id="rId3"/>
              </a:rPr>
              <a:t>麥塊校園建築大賽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複賽優選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32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36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A3BE0C-DB29-4D8E-A4B4-FE4337C5B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5711">
            <a:off x="4696071" y="140956"/>
            <a:ext cx="3485456" cy="16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FD83E66-D600-440F-940E-3456C9FA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矩形 69">
            <a:extLst>
              <a:ext uri="{FF2B5EF4-FFF2-40B4-BE49-F238E27FC236}">
                <a16:creationId xmlns:a16="http://schemas.microsoft.com/office/drawing/2014/main" id="{B4FCB536-7DF8-418C-9A43-8FD804D7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419622"/>
            <a:ext cx="878497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我們的榮耀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:</a:t>
            </a: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一、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中小聯運男乙田徑錦標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6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二、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中小聯運射箭男子組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3.5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三、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中小聯運射箭女子組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2.4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四、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中小聯運羽球五年級組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---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雙打第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五、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中小聯運跆拳道男女子組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—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對打第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3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六、 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2022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福爾摩沙盃高爾夫擊遠賽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—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國小團體第</a:t>
            </a:r>
            <a:r>
              <a:rPr lang="en-US" altLang="zh-TW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3</a:t>
            </a:r>
            <a:r>
              <a:rPr lang="zh-TW" altLang="en-US" sz="28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名</a:t>
            </a:r>
            <a:endParaRPr lang="en-US" altLang="zh-TW" sz="28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32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36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A3BE0C-DB29-4D8E-A4B4-FE4337C5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5711">
            <a:off x="4976016" y="182637"/>
            <a:ext cx="3200149" cy="15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FD83E66-D600-440F-940E-3456C9FA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矩形 69">
            <a:extLst>
              <a:ext uri="{FF2B5EF4-FFF2-40B4-BE49-F238E27FC236}">
                <a16:creationId xmlns:a16="http://schemas.microsoft.com/office/drawing/2014/main" id="{B4FCB536-7DF8-418C-9A43-8FD804D7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987574"/>
            <a:ext cx="8784976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暖暖新校園</a:t>
            </a:r>
            <a:r>
              <a:rPr lang="en-US" altLang="zh-TW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:</a:t>
            </a:r>
          </a:p>
          <a:p>
            <a:pPr>
              <a:buFont typeface="Arial" charset="0"/>
              <a:buNone/>
            </a:pPr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一、 操場整建、電力改善及教室冷氣裝設工程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二、 教室燈具改善、飲水機採購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三、 暖學樓北側</a:t>
            </a:r>
            <a:r>
              <a:rPr lang="en-US" altLang="zh-TW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1—3</a:t>
            </a:r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樓廁所整修工程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四、 遊戲場改善、英語教室改善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五、 特教班旗艦教室建置工程、低年級置物櫃設置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六、 活動中心整修工程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這學期預計進行：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一、 暖學樓南側</a:t>
            </a:r>
            <a:r>
              <a:rPr lang="en-US" altLang="zh-TW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1—3</a:t>
            </a:r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樓廁所整修工程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二、 學校側門坡道地坪整修工程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r>
              <a:rPr lang="zh-TW" altLang="en-US" sz="2000" b="1" dirty="0">
                <a:solidFill>
                  <a:srgbClr val="7030A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三、 電腦教室整修工程</a:t>
            </a:r>
            <a:endParaRPr lang="en-US" altLang="zh-TW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2000" b="1" dirty="0">
              <a:solidFill>
                <a:srgbClr val="7030A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36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A3BE0C-DB29-4D8E-A4B4-FE4337C5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3351">
            <a:off x="6400645" y="163561"/>
            <a:ext cx="1789307" cy="12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69">
            <a:extLst>
              <a:ext uri="{FF2B5EF4-FFF2-40B4-BE49-F238E27FC236}">
                <a16:creationId xmlns:a16="http://schemas.microsoft.com/office/drawing/2014/main" id="{B4FCB536-7DF8-418C-9A43-8FD804D7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82" y="628382"/>
            <a:ext cx="773569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給新、舊生家長建議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:</a:t>
            </a:r>
          </a:p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一、多點祝福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(</a:t>
            </a: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相信他有能力處理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)</a:t>
            </a:r>
          </a:p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      少點擔心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(</a:t>
            </a: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憂愁煩惱會傳播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)</a:t>
            </a:r>
          </a:p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二、多點賞識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(</a:t>
            </a: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當子女的粉絲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)</a:t>
            </a:r>
          </a:p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      少點碎念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(</a:t>
            </a: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關閉溝通互動大門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)</a:t>
            </a:r>
          </a:p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三、多當恆星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(</a:t>
            </a: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我一直都在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)</a:t>
            </a:r>
          </a:p>
          <a:p>
            <a:pPr>
              <a:buFont typeface="Arial" charset="0"/>
              <a:buNone/>
            </a:pP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      少當衛星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(</a:t>
            </a:r>
            <a:r>
              <a:rPr lang="zh-TW" altLang="en-US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無時無刻繞著他轉</a:t>
            </a:r>
            <a:r>
              <a:rPr lang="en-US" altLang="zh-TW" sz="36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)</a:t>
            </a:r>
            <a:endParaRPr lang="en-US" altLang="zh-CN" sz="36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  <a:p>
            <a:pPr>
              <a:buFont typeface="Arial" charset="0"/>
              <a:buNone/>
            </a:pPr>
            <a:endParaRPr lang="en-US" altLang="zh-CN" sz="36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0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707</Words>
  <Application>Microsoft Office PowerPoint</Application>
  <PresentationFormat>如螢幕大小 (16:9)</PresentationFormat>
  <Paragraphs>98</Paragraphs>
  <Slides>11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3" baseType="lpstr">
      <vt:lpstr>微软雅黑</vt:lpstr>
      <vt:lpstr>宋体</vt:lpstr>
      <vt:lpstr>方正卡通简体</vt:lpstr>
      <vt:lpstr>新細明體</vt:lpstr>
      <vt:lpstr>新細明體</vt:lpstr>
      <vt:lpstr>標楷體</vt:lpstr>
      <vt:lpstr>Arial</vt:lpstr>
      <vt:lpstr>Arial Black</vt:lpstr>
      <vt:lpstr>Bradley Hand ITC</vt:lpstr>
      <vt:lpstr>Calibri</vt:lpstr>
      <vt:lpstr>Times New Roman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學生快樂學習  教師有效教學 行政安心辦學 家長熱心助學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Windows 使用者</cp:lastModifiedBy>
  <cp:revision>118</cp:revision>
  <cp:lastPrinted>2022-09-02T07:32:40Z</cp:lastPrinted>
  <dcterms:created xsi:type="dcterms:W3CDTF">2015-08-22T03:26:29Z</dcterms:created>
  <dcterms:modified xsi:type="dcterms:W3CDTF">2022-09-30T08:13:28Z</dcterms:modified>
</cp:coreProperties>
</file>