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02125-5D5A-42A0-9694-5C2819FB0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390650"/>
            <a:ext cx="8915399" cy="2262781"/>
          </a:xfrm>
        </p:spPr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b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教學補給站採購說明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54E987-C514-40F3-ADD0-C4BF0F9A0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</a:p>
        </p:txBody>
      </p:sp>
    </p:spTree>
    <p:extLst>
      <p:ext uri="{BB962C8B-B14F-4D97-AF65-F5344CB8AC3E}">
        <p14:creationId xmlns:p14="http://schemas.microsoft.com/office/powerpoint/2010/main" val="230816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CC1EDB-64AA-4E65-B491-439DC1F1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常見的憑證</a:t>
            </a:r>
            <a:r>
              <a:rPr lang="en-US" altLang="zh-TW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64C8A5-8D5A-4731-9381-A9A781A17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1" t="19167" r="24219" b="18889"/>
          <a:stretch/>
        </p:blipFill>
        <p:spPr>
          <a:xfrm>
            <a:off x="3009900" y="2066925"/>
            <a:ext cx="7467600" cy="4248150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550A9250-C668-439B-AAC2-461B7C75FB8B}"/>
              </a:ext>
            </a:extLst>
          </p:cNvPr>
          <p:cNvSpPr/>
          <p:nvPr/>
        </p:nvSpPr>
        <p:spPr>
          <a:xfrm>
            <a:off x="390525" y="1409701"/>
            <a:ext cx="1962150" cy="1452338"/>
          </a:xfrm>
          <a:prstGeom prst="wedgeRoundRectCallout">
            <a:avLst>
              <a:gd name="adj1" fmla="val 130120"/>
              <a:gd name="adj2" fmla="val 5051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抬頭：</a:t>
            </a:r>
            <a:endParaRPr lang="en-US" altLang="zh-TW" b="1" dirty="0"/>
          </a:p>
          <a:p>
            <a:r>
              <a:rPr lang="zh-TW" altLang="en-US" b="1" dirty="0"/>
              <a:t>暖暖國小</a:t>
            </a:r>
            <a:endParaRPr lang="en-US" altLang="zh-TW" b="1" dirty="0"/>
          </a:p>
          <a:p>
            <a:r>
              <a:rPr lang="zh-TW" altLang="en-US" b="1" dirty="0"/>
              <a:t>基隆市暖暖國小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13283C2C-755A-496B-8638-EEBE324E4EAC}"/>
              </a:ext>
            </a:extLst>
          </p:cNvPr>
          <p:cNvSpPr/>
          <p:nvPr/>
        </p:nvSpPr>
        <p:spPr>
          <a:xfrm>
            <a:off x="10639425" y="2078717"/>
            <a:ext cx="990600" cy="926195"/>
          </a:xfrm>
          <a:prstGeom prst="wedgeRoundRectCallout">
            <a:avLst>
              <a:gd name="adj1" fmla="val -288747"/>
              <a:gd name="adj2" fmla="val 2844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日期</a:t>
            </a:r>
            <a:endParaRPr lang="en-US" altLang="zh-TW" b="1" dirty="0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E8610727-8F72-4D70-8709-2B9F5403A183}"/>
              </a:ext>
            </a:extLst>
          </p:cNvPr>
          <p:cNvSpPr/>
          <p:nvPr/>
        </p:nvSpPr>
        <p:spPr>
          <a:xfrm>
            <a:off x="9877425" y="104774"/>
            <a:ext cx="2200275" cy="1800226"/>
          </a:xfrm>
          <a:prstGeom prst="wedgeRoundRectCallout">
            <a:avLst>
              <a:gd name="adj1" fmla="val -107880"/>
              <a:gd name="adj2" fmla="val 6481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/>
              <a:t>二聯式</a:t>
            </a:r>
            <a:endParaRPr lang="en-US" altLang="zh-TW" sz="1600" b="1" dirty="0"/>
          </a:p>
          <a:p>
            <a:r>
              <a:rPr lang="zh-TW" altLang="en-US" sz="1600" b="1" dirty="0"/>
              <a:t>三聯式</a:t>
            </a:r>
            <a:endParaRPr lang="en-US" altLang="zh-TW" sz="1600" b="1" dirty="0"/>
          </a:p>
          <a:p>
            <a:r>
              <a:rPr lang="zh-TW" altLang="en-US" sz="1600" b="1" dirty="0"/>
              <a:t>電子發票</a:t>
            </a:r>
            <a:endParaRPr lang="en-US" altLang="zh-TW" sz="1600" b="1" dirty="0"/>
          </a:p>
          <a:p>
            <a:r>
              <a:rPr lang="en-US" altLang="zh-TW" sz="1600" b="1" dirty="0"/>
              <a:t>(</a:t>
            </a:r>
            <a:r>
              <a:rPr lang="zh-TW" altLang="en-US" sz="1600" b="1" dirty="0"/>
              <a:t>學校統編</a:t>
            </a:r>
            <a:r>
              <a:rPr lang="en-US" altLang="zh-TW" sz="1600" b="1" dirty="0">
                <a:solidFill>
                  <a:srgbClr val="FF0000"/>
                </a:solidFill>
              </a:rPr>
              <a:t>00923102</a:t>
            </a:r>
            <a:r>
              <a:rPr lang="en-US" altLang="zh-TW" sz="1600" b="1" dirty="0"/>
              <a:t>)</a:t>
            </a:r>
          </a:p>
          <a:p>
            <a:r>
              <a:rPr lang="zh-TW" altLang="en-US" sz="1600" b="1" dirty="0"/>
              <a:t>皆可</a:t>
            </a:r>
            <a:endParaRPr lang="en-US" altLang="zh-TW" sz="1600" b="1" dirty="0"/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C42E1B95-4F9D-4B7D-9703-84076C27FE15}"/>
              </a:ext>
            </a:extLst>
          </p:cNvPr>
          <p:cNvSpPr/>
          <p:nvPr/>
        </p:nvSpPr>
        <p:spPr>
          <a:xfrm>
            <a:off x="312201" y="3009901"/>
            <a:ext cx="1962150" cy="1452338"/>
          </a:xfrm>
          <a:prstGeom prst="wedgeRoundRectCallout">
            <a:avLst>
              <a:gd name="adj1" fmla="val 94198"/>
              <a:gd name="adj2" fmla="val -261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要有</a:t>
            </a:r>
            <a:endParaRPr lang="en-US" altLang="zh-TW" b="1" dirty="0"/>
          </a:p>
          <a:p>
            <a:r>
              <a:rPr lang="en-US" altLang="zh-TW" b="1" dirty="0"/>
              <a:t>1.</a:t>
            </a:r>
            <a:r>
              <a:rPr lang="zh-TW" altLang="en-US" b="1" dirty="0"/>
              <a:t>品名</a:t>
            </a:r>
            <a:endParaRPr lang="en-US" altLang="zh-TW" b="1" dirty="0"/>
          </a:p>
          <a:p>
            <a:r>
              <a:rPr lang="en-US" altLang="zh-TW" b="1" dirty="0"/>
              <a:t>2.</a:t>
            </a:r>
            <a:r>
              <a:rPr lang="zh-TW" altLang="en-US" b="1" dirty="0"/>
              <a:t>數量</a:t>
            </a:r>
            <a:endParaRPr lang="en-US" altLang="zh-TW" b="1" dirty="0"/>
          </a:p>
          <a:p>
            <a:r>
              <a:rPr lang="en-US" altLang="zh-TW" b="1" dirty="0"/>
              <a:t>3.</a:t>
            </a:r>
            <a:r>
              <a:rPr lang="zh-TW" altLang="en-US" b="1" dirty="0"/>
              <a:t>單價</a:t>
            </a:r>
            <a:endParaRPr lang="en-US" altLang="zh-TW" b="1" dirty="0"/>
          </a:p>
          <a:p>
            <a:r>
              <a:rPr lang="en-US" altLang="zh-TW" b="1" dirty="0"/>
              <a:t>4.</a:t>
            </a:r>
            <a:r>
              <a:rPr lang="zh-TW" altLang="en-US" b="1" dirty="0"/>
              <a:t>金額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C99D6F85-0CA3-4E82-ABD4-E541A0CFCBB4}"/>
              </a:ext>
            </a:extLst>
          </p:cNvPr>
          <p:cNvSpPr/>
          <p:nvPr/>
        </p:nvSpPr>
        <p:spPr>
          <a:xfrm>
            <a:off x="10889199" y="3807283"/>
            <a:ext cx="990600" cy="926195"/>
          </a:xfrm>
          <a:prstGeom prst="wedgeRoundRectCallout">
            <a:avLst>
              <a:gd name="adj1" fmla="val -165670"/>
              <a:gd name="adj2" fmla="val 6032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要有</a:t>
            </a:r>
            <a:endParaRPr lang="en-US" altLang="zh-TW" b="1" dirty="0"/>
          </a:p>
          <a:p>
            <a:r>
              <a:rPr lang="zh-TW" altLang="en-US" b="1" dirty="0"/>
              <a:t>店章</a:t>
            </a:r>
            <a:endParaRPr lang="en-US" altLang="zh-TW" b="1" dirty="0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DF4A1E79-FA20-4A1A-9058-75C931882E7C}"/>
              </a:ext>
            </a:extLst>
          </p:cNvPr>
          <p:cNvSpPr/>
          <p:nvPr/>
        </p:nvSpPr>
        <p:spPr>
          <a:xfrm>
            <a:off x="390525" y="5257800"/>
            <a:ext cx="1962150" cy="916668"/>
          </a:xfrm>
          <a:prstGeom prst="wedgeRoundRectCallout">
            <a:avLst>
              <a:gd name="adj1" fmla="val 124295"/>
              <a:gd name="adj2" fmla="val 2296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總計</a:t>
            </a:r>
            <a:r>
              <a:rPr lang="en-US" altLang="zh-TW" b="1" dirty="0"/>
              <a:t>(</a:t>
            </a:r>
            <a:r>
              <a:rPr lang="zh-TW" altLang="en-US" b="1" dirty="0"/>
              <a:t>要大寫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860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BD01047-57BD-4A89-95F4-E5F7EE2A8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7" t="22083" r="32031" b="21944"/>
          <a:stretch/>
        </p:blipFill>
        <p:spPr>
          <a:xfrm>
            <a:off x="3189813" y="1647825"/>
            <a:ext cx="5693826" cy="38385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CC1EDB-64AA-4E65-B491-439DC1F1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常見的憑證</a:t>
            </a:r>
            <a:r>
              <a:rPr lang="en-US" altLang="zh-TW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550A9250-C668-439B-AAC2-461B7C75FB8B}"/>
              </a:ext>
            </a:extLst>
          </p:cNvPr>
          <p:cNvSpPr/>
          <p:nvPr/>
        </p:nvSpPr>
        <p:spPr>
          <a:xfrm>
            <a:off x="390525" y="1409701"/>
            <a:ext cx="1962150" cy="1452338"/>
          </a:xfrm>
          <a:prstGeom prst="wedgeRoundRectCallout">
            <a:avLst>
              <a:gd name="adj1" fmla="val 103906"/>
              <a:gd name="adj2" fmla="val 984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抬頭：</a:t>
            </a:r>
            <a:endParaRPr lang="en-US" altLang="zh-TW" b="1" dirty="0"/>
          </a:p>
          <a:p>
            <a:r>
              <a:rPr lang="zh-TW" altLang="en-US" b="1" dirty="0"/>
              <a:t>暖暖國小</a:t>
            </a:r>
            <a:endParaRPr lang="en-US" altLang="zh-TW" b="1" dirty="0"/>
          </a:p>
          <a:p>
            <a:r>
              <a:rPr lang="zh-TW" altLang="en-US" b="1" dirty="0"/>
              <a:t>基隆市暖暖國小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13283C2C-755A-496B-8638-EEBE324E4EAC}"/>
              </a:ext>
            </a:extLst>
          </p:cNvPr>
          <p:cNvSpPr/>
          <p:nvPr/>
        </p:nvSpPr>
        <p:spPr>
          <a:xfrm>
            <a:off x="10639425" y="2078717"/>
            <a:ext cx="990600" cy="926195"/>
          </a:xfrm>
          <a:prstGeom prst="wedgeRoundRectCallout">
            <a:avLst>
              <a:gd name="adj1" fmla="val -237785"/>
              <a:gd name="adj2" fmla="val -755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日期</a:t>
            </a:r>
            <a:endParaRPr lang="en-US" altLang="zh-TW" b="1" dirty="0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E8610727-8F72-4D70-8709-2B9F5403A183}"/>
              </a:ext>
            </a:extLst>
          </p:cNvPr>
          <p:cNvSpPr/>
          <p:nvPr/>
        </p:nvSpPr>
        <p:spPr>
          <a:xfrm>
            <a:off x="9153525" y="104774"/>
            <a:ext cx="2924175" cy="1800226"/>
          </a:xfrm>
          <a:prstGeom prst="wedgeRoundRectCallout">
            <a:avLst>
              <a:gd name="adj1" fmla="val -68466"/>
              <a:gd name="adj2" fmla="val 4153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/>
              <a:t>這是店家的統編</a:t>
            </a:r>
            <a:endParaRPr lang="en-US" altLang="zh-TW" sz="1600" b="1" dirty="0"/>
          </a:p>
          <a:p>
            <a:r>
              <a:rPr lang="zh-TW" altLang="en-US" sz="1600" b="1" dirty="0"/>
              <a:t>不是學校的統編</a:t>
            </a:r>
            <a:endParaRPr lang="en-US" altLang="zh-TW" sz="1600" b="1" dirty="0"/>
          </a:p>
          <a:p>
            <a:r>
              <a:rPr lang="zh-TW" altLang="en-US" sz="1600" b="1" dirty="0"/>
              <a:t>所以通常空著不寫</a:t>
            </a:r>
            <a:endParaRPr lang="en-US" altLang="zh-TW" sz="1600" b="1" dirty="0"/>
          </a:p>
          <a:p>
            <a:r>
              <a:rPr lang="zh-TW" altLang="en-US" sz="1600" b="1" dirty="0">
                <a:solidFill>
                  <a:srgbClr val="FF0000"/>
                </a:solidFill>
              </a:rPr>
              <a:t>千萬不要寫學校的統編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r>
              <a:rPr lang="en-US" altLang="zh-TW" sz="1600" b="1" dirty="0">
                <a:solidFill>
                  <a:srgbClr val="FF0000"/>
                </a:solidFill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</a:rPr>
              <a:t>會被退件</a:t>
            </a:r>
            <a:r>
              <a:rPr lang="en-US" altLang="zh-TW" sz="1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C42E1B95-4F9D-4B7D-9703-84076C27FE15}"/>
              </a:ext>
            </a:extLst>
          </p:cNvPr>
          <p:cNvSpPr/>
          <p:nvPr/>
        </p:nvSpPr>
        <p:spPr>
          <a:xfrm>
            <a:off x="312201" y="3009901"/>
            <a:ext cx="1962150" cy="1452338"/>
          </a:xfrm>
          <a:prstGeom prst="wedgeRoundRectCallout">
            <a:avLst>
              <a:gd name="adj1" fmla="val 94198"/>
              <a:gd name="adj2" fmla="val -261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要有</a:t>
            </a:r>
            <a:endParaRPr lang="en-US" altLang="zh-TW" b="1" dirty="0"/>
          </a:p>
          <a:p>
            <a:r>
              <a:rPr lang="en-US" altLang="zh-TW" b="1" dirty="0"/>
              <a:t>1.</a:t>
            </a:r>
            <a:r>
              <a:rPr lang="zh-TW" altLang="en-US" b="1" dirty="0"/>
              <a:t>品名</a:t>
            </a:r>
            <a:endParaRPr lang="en-US" altLang="zh-TW" b="1" dirty="0"/>
          </a:p>
          <a:p>
            <a:r>
              <a:rPr lang="en-US" altLang="zh-TW" b="1" dirty="0"/>
              <a:t>2.</a:t>
            </a:r>
            <a:r>
              <a:rPr lang="zh-TW" altLang="en-US" b="1" dirty="0"/>
              <a:t>數量</a:t>
            </a:r>
            <a:endParaRPr lang="en-US" altLang="zh-TW" b="1" dirty="0"/>
          </a:p>
          <a:p>
            <a:r>
              <a:rPr lang="en-US" altLang="zh-TW" b="1" dirty="0"/>
              <a:t>3.</a:t>
            </a:r>
            <a:r>
              <a:rPr lang="zh-TW" altLang="en-US" b="1" dirty="0"/>
              <a:t>單價</a:t>
            </a:r>
            <a:endParaRPr lang="en-US" altLang="zh-TW" b="1" dirty="0"/>
          </a:p>
          <a:p>
            <a:r>
              <a:rPr lang="en-US" altLang="zh-TW" b="1" dirty="0"/>
              <a:t>4.</a:t>
            </a:r>
            <a:r>
              <a:rPr lang="zh-TW" altLang="en-US" b="1" dirty="0"/>
              <a:t>金額</a:t>
            </a:r>
            <a:r>
              <a:rPr lang="en-US" altLang="zh-TW" b="1" dirty="0"/>
              <a:t>(</a:t>
            </a:r>
            <a:r>
              <a:rPr lang="zh-TW" altLang="en-US" b="1" dirty="0"/>
              <a:t>總價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C99D6F85-0CA3-4E82-ABD4-E541A0CFCBB4}"/>
              </a:ext>
            </a:extLst>
          </p:cNvPr>
          <p:cNvSpPr/>
          <p:nvPr/>
        </p:nvSpPr>
        <p:spPr>
          <a:xfrm>
            <a:off x="9563100" y="3807283"/>
            <a:ext cx="2316699" cy="1679118"/>
          </a:xfrm>
          <a:prstGeom prst="wedgeRoundRectCallout">
            <a:avLst>
              <a:gd name="adj1" fmla="val -81324"/>
              <a:gd name="adj2" fmla="val 905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/>
              <a:t>要有店章</a:t>
            </a:r>
            <a:endParaRPr lang="en-US" altLang="zh-TW" b="1" dirty="0"/>
          </a:p>
          <a:p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最好有負責人私章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DF4A1E79-FA20-4A1A-9058-75C931882E7C}"/>
              </a:ext>
            </a:extLst>
          </p:cNvPr>
          <p:cNvSpPr/>
          <p:nvPr/>
        </p:nvSpPr>
        <p:spPr>
          <a:xfrm>
            <a:off x="390525" y="5257800"/>
            <a:ext cx="1962150" cy="916668"/>
          </a:xfrm>
          <a:prstGeom prst="wedgeRoundRectCallout">
            <a:avLst>
              <a:gd name="adj1" fmla="val 128178"/>
              <a:gd name="adj2" fmla="val -3730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總計</a:t>
            </a:r>
            <a:r>
              <a:rPr lang="en-US" altLang="zh-TW" b="1" dirty="0"/>
              <a:t>(</a:t>
            </a:r>
            <a:r>
              <a:rPr lang="zh-TW" altLang="en-US" b="1" dirty="0"/>
              <a:t>要大寫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25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5AEC3A-E3A5-4B42-B94A-D1719EE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6000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元不墊付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EC5E70-03EA-47EB-9D51-C2112488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13" t="19444" r="16953" b="15972"/>
          <a:stretch/>
        </p:blipFill>
        <p:spPr>
          <a:xfrm>
            <a:off x="2592924" y="2124075"/>
            <a:ext cx="8427501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5AEC3A-E3A5-4B42-B94A-D1719EE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6000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元不墊付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4F0AF5-AEE9-48F1-9A47-94B25A532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13" t="17083" r="19063" b="5139"/>
          <a:stretch/>
        </p:blipFill>
        <p:spPr>
          <a:xfrm>
            <a:off x="1009649" y="1419224"/>
            <a:ext cx="10106026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5AEC3A-E3A5-4B42-B94A-D1719EE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6000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元不墊付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495F03C-76B7-4CC0-B0ED-756FD943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074" y="2133600"/>
            <a:ext cx="557053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假設狀況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單項採購不超過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6000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元，但是同時向同廠商採購多項時，採購金額超過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6000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例如向同廠商採購前列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(4500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+1365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+300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=6165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91CE3C-F62B-4073-A20B-49BA8B22C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06" t="17223" r="18828" b="15833"/>
          <a:stretch/>
        </p:blipFill>
        <p:spPr>
          <a:xfrm>
            <a:off x="1209675" y="1714500"/>
            <a:ext cx="45434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5AEC3A-E3A5-4B42-B94A-D1719EE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總額超過補助金額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10000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元之處理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495F03C-76B7-4CC0-B0ED-756FD943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074" y="2133600"/>
            <a:ext cx="557053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方案一、調整繪畫材料費用為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1365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元，超過經費補助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635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減項採購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方案二、依原採購規劃辦理，超過補助的部分由老師自行吸收。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91CE3C-F62B-4073-A20B-49BA8B22C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06" t="17223" r="18828" b="15833"/>
          <a:stretch/>
        </p:blipFill>
        <p:spPr>
          <a:xfrm>
            <a:off x="1209675" y="1714500"/>
            <a:ext cx="45434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1106</TotalTime>
  <Words>252</Words>
  <Application>Microsoft Office PowerPoint</Application>
  <PresentationFormat>寬螢幕</PresentationFormat>
  <Paragraphs>48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標楷體</vt:lpstr>
      <vt:lpstr>Arial</vt:lpstr>
      <vt:lpstr>Century Gothic</vt:lpstr>
      <vt:lpstr>Wingdings 3</vt:lpstr>
      <vt:lpstr>絲縷</vt:lpstr>
      <vt:lpstr>111年度 教學補給站採購說明</vt:lpstr>
      <vt:lpstr>常見的憑證-發票</vt:lpstr>
      <vt:lpstr>常見的憑證-收據</vt:lpstr>
      <vt:lpstr>超過6000元不墊付</vt:lpstr>
      <vt:lpstr>超過6000元不墊付</vt:lpstr>
      <vt:lpstr>超過6000元不墊付</vt:lpstr>
      <vt:lpstr>總額超過補助金額10000元之處理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111年度 教學補給站採購說明</dc:title>
  <dc:creator>user</dc:creator>
  <cp:lastModifiedBy>user</cp:lastModifiedBy>
  <cp:revision>12</cp:revision>
  <dcterms:created xsi:type="dcterms:W3CDTF">2022-03-09T07:41:40Z</dcterms:created>
  <dcterms:modified xsi:type="dcterms:W3CDTF">2022-03-10T02:08:33Z</dcterms:modified>
</cp:coreProperties>
</file>